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93" r:id="rId2"/>
    <p:sldId id="256" r:id="rId3"/>
    <p:sldId id="258" r:id="rId4"/>
    <p:sldId id="259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97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9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D6CE-3CA4-4D21-AC99-95EB386C5587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A71D3-E32F-4A4A-BD69-11E7EB331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302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D6CE-3CA4-4D21-AC99-95EB386C5587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A71D3-E32F-4A4A-BD69-11E7EB331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27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D6CE-3CA4-4D21-AC99-95EB386C5587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A71D3-E32F-4A4A-BD69-11E7EB331C0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2000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D6CE-3CA4-4D21-AC99-95EB386C5587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A71D3-E32F-4A4A-BD69-11E7EB331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1403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D6CE-3CA4-4D21-AC99-95EB386C5587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A71D3-E32F-4A4A-BD69-11E7EB331C0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8854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D6CE-3CA4-4D21-AC99-95EB386C5587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A71D3-E32F-4A4A-BD69-11E7EB331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829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D6CE-3CA4-4D21-AC99-95EB386C5587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A71D3-E32F-4A4A-BD69-11E7EB331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777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D6CE-3CA4-4D21-AC99-95EB386C5587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A71D3-E32F-4A4A-BD69-11E7EB331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70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D6CE-3CA4-4D21-AC99-95EB386C5587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A71D3-E32F-4A4A-BD69-11E7EB331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030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D6CE-3CA4-4D21-AC99-95EB386C5587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A71D3-E32F-4A4A-BD69-11E7EB331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679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D6CE-3CA4-4D21-AC99-95EB386C5587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A71D3-E32F-4A4A-BD69-11E7EB331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89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D6CE-3CA4-4D21-AC99-95EB386C5587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A71D3-E32F-4A4A-BD69-11E7EB331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4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D6CE-3CA4-4D21-AC99-95EB386C5587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A71D3-E32F-4A4A-BD69-11E7EB331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0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D6CE-3CA4-4D21-AC99-95EB386C5587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A71D3-E32F-4A4A-BD69-11E7EB331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897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D6CE-3CA4-4D21-AC99-95EB386C5587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A71D3-E32F-4A4A-BD69-11E7EB331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608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D6CE-3CA4-4D21-AC99-95EB386C5587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A71D3-E32F-4A4A-BD69-11E7EB331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25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5D6CE-3CA4-4D21-AC99-95EB386C5587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3EA71D3-E32F-4A4A-BD69-11E7EB331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404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 THE NAME OF 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469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NSAIDs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Ibuprofen</a:t>
            </a:r>
            <a:r>
              <a:rPr lang="en-US" dirty="0" smtClean="0"/>
              <a:t>: has been used extensively for postpartum pain and during lactation, and is considered safe to use during breastfeeding. 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Diclofenac</a:t>
            </a:r>
            <a:r>
              <a:rPr lang="en-US" dirty="0" smtClean="0">
                <a:solidFill>
                  <a:srgbClr val="00B0F0"/>
                </a:solidFill>
              </a:rPr>
              <a:t>:</a:t>
            </a:r>
            <a:r>
              <a:rPr lang="en-US" dirty="0" smtClean="0"/>
              <a:t> small amounts are detected in breast milk. It has been used extensively during lactation and is considered safe to use during breastfeeding. 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Naproxen:</a:t>
            </a:r>
            <a:r>
              <a:rPr lang="en-US" dirty="0" smtClean="0"/>
              <a:t> although it has a longer half-life than </a:t>
            </a:r>
            <a:r>
              <a:rPr lang="en-US" dirty="0" err="1" smtClean="0"/>
              <a:t>diclofenac</a:t>
            </a:r>
            <a:r>
              <a:rPr lang="en-US" dirty="0" smtClean="0"/>
              <a:t>, naproxen is widely used after caesarean section; breastfeeding may continue as normal. 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Celecoxib</a:t>
            </a:r>
            <a:r>
              <a:rPr lang="en-US" dirty="0" smtClean="0"/>
              <a:t>: the relative dose that infants are exposed to via milk is very low, and breastfeeding may continue.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 Ketorolac</a:t>
            </a:r>
            <a:r>
              <a:rPr lang="en-US" dirty="0" smtClean="0"/>
              <a:t>, </a:t>
            </a:r>
            <a:r>
              <a:rPr lang="en-US" dirty="0" err="1" smtClean="0"/>
              <a:t>parecoxib</a:t>
            </a:r>
            <a:r>
              <a:rPr lang="en-US" dirty="0" smtClean="0"/>
              <a:t>: low levels are detected in breast milk without demonstrable adverse effects in the neonate. Compatible with breastfeeding.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Aspirin:</a:t>
            </a:r>
            <a:r>
              <a:rPr lang="en-US" dirty="0" smtClean="0"/>
              <a:t> this drug </a:t>
            </a:r>
            <a:r>
              <a:rPr lang="en-US" dirty="0" smtClean="0">
                <a:solidFill>
                  <a:srgbClr val="FF0000"/>
                </a:solidFill>
              </a:rPr>
              <a:t>should not be used in analgesic doses</a:t>
            </a:r>
            <a:r>
              <a:rPr lang="en-US" dirty="0" smtClean="0"/>
              <a:t>. Low dose aspirin for anti-platelet action can be used in breastfeeding women if this is strongly indicated.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595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Opioids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Morphine: transferred to breast milk in small amounts. It has an active metabolite morphine-6-glucuronide  more potent than the parent drug.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Morphine has been recommended as the </a:t>
            </a:r>
            <a:r>
              <a:rPr lang="en-US" dirty="0" smtClean="0">
                <a:solidFill>
                  <a:srgbClr val="00B050"/>
                </a:solidFill>
              </a:rPr>
              <a:t>opioid of choice if strong analgesia </a:t>
            </a:r>
            <a:r>
              <a:rPr lang="en-US" dirty="0" smtClean="0">
                <a:solidFill>
                  <a:srgbClr val="00B0F0"/>
                </a:solidFill>
              </a:rPr>
              <a:t>is required in breastfeeding women </a:t>
            </a:r>
            <a:r>
              <a:rPr lang="en-US" dirty="0" smtClean="0"/>
              <a:t>. </a:t>
            </a:r>
            <a:r>
              <a:rPr lang="en-US" dirty="0" smtClean="0"/>
              <a:t>Administration of a </a:t>
            </a:r>
            <a:r>
              <a:rPr lang="en-US" dirty="0" smtClean="0">
                <a:solidFill>
                  <a:srgbClr val="00B0F0"/>
                </a:solidFill>
              </a:rPr>
              <a:t>single dose of morphine </a:t>
            </a:r>
            <a:r>
              <a:rPr lang="en-US" dirty="0" smtClean="0"/>
              <a:t>to a woman would not be expected to cause detrimental effects to the infant.</a:t>
            </a:r>
          </a:p>
          <a:p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smtClean="0"/>
              <a:t>limited studies </a:t>
            </a:r>
            <a:r>
              <a:rPr lang="en-US" dirty="0" smtClean="0"/>
              <a:t>of   (</a:t>
            </a:r>
            <a:r>
              <a:rPr lang="en-US" dirty="0" smtClean="0"/>
              <a:t>PCA) 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Transfer of morphine and morphine-6-glucuronide into breast milk was low, and breastfed babies showed no neurodevelopmental delays on day 3 following birth 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smtClean="0">
                <a:solidFill>
                  <a:srgbClr val="FF0000"/>
                </a:solidFill>
              </a:rPr>
              <a:t>repeated doses of morphine are used, the infant should be monitored for signs of sedation and respiratory depression</a:t>
            </a:r>
            <a:r>
              <a:rPr lang="en-US" dirty="0" smtClean="0"/>
              <a:t>. This may be more likely if there are also signs of excessive effects in the woman.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281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Codeine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sz="3100" dirty="0" smtClean="0"/>
              <a:t>(</a:t>
            </a:r>
            <a:r>
              <a:rPr lang="en-US" sz="3100" dirty="0"/>
              <a:t>FDA) and the European Medicines Agency advise that breastfeeding women should not take codeine </a:t>
            </a:r>
            <a:endParaRPr lang="en-US" sz="31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codeine is a </a:t>
            </a:r>
            <a:r>
              <a:rPr lang="en-US" dirty="0" err="1" smtClean="0"/>
              <a:t>prodrug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 err="1" smtClean="0"/>
              <a:t>metabolised</a:t>
            </a:r>
            <a:r>
              <a:rPr lang="en-US" dirty="0" smtClean="0"/>
              <a:t> to the active drug morphine by cytochrome P450 hepatic enzyme system </a:t>
            </a:r>
            <a:r>
              <a:rPr lang="en-US" dirty="0" err="1" smtClean="0"/>
              <a:t>isoenzyme</a:t>
            </a:r>
            <a:r>
              <a:rPr lang="en-US" dirty="0" smtClean="0"/>
              <a:t> CYP2D6. </a:t>
            </a:r>
          </a:p>
          <a:p>
            <a:r>
              <a:rPr lang="en-US" dirty="0" smtClean="0"/>
              <a:t> </a:t>
            </a:r>
            <a:r>
              <a:rPr lang="en-US" dirty="0" smtClean="0"/>
              <a:t>considerable genetic polymorphism. Subjects who are </a:t>
            </a:r>
            <a:r>
              <a:rPr lang="en-US" dirty="0" err="1" smtClean="0"/>
              <a:t>poormetabolisers</a:t>
            </a:r>
            <a:r>
              <a:rPr lang="en-US" dirty="0" smtClean="0"/>
              <a:t> will have little analgesic effect from codeine, whereas </a:t>
            </a:r>
            <a:r>
              <a:rPr lang="en-US" dirty="0" err="1" smtClean="0"/>
              <a:t>ultrarapid</a:t>
            </a:r>
            <a:r>
              <a:rPr lang="en-US" dirty="0" smtClean="0"/>
              <a:t> </a:t>
            </a:r>
            <a:r>
              <a:rPr lang="en-US" dirty="0" err="1" smtClean="0"/>
              <a:t>metabolisers</a:t>
            </a:r>
            <a:r>
              <a:rPr lang="en-US" dirty="0" smtClean="0"/>
              <a:t> will have very marked effects and side-effects. </a:t>
            </a:r>
          </a:p>
        </p:txBody>
      </p:sp>
    </p:spTree>
    <p:extLst>
      <p:ext uri="{BB962C8B-B14F-4D97-AF65-F5344CB8AC3E}">
        <p14:creationId xmlns:p14="http://schemas.microsoft.com/office/powerpoint/2010/main" val="303196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Women who are </a:t>
            </a:r>
            <a:r>
              <a:rPr lang="en-US" dirty="0" err="1">
                <a:solidFill>
                  <a:srgbClr val="FF0000"/>
                </a:solidFill>
              </a:rPr>
              <a:t>ultrarapid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metabolisers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produce much </a:t>
            </a:r>
            <a:r>
              <a:rPr lang="en-US" dirty="0">
                <a:solidFill>
                  <a:srgbClr val="FF0000"/>
                </a:solidFill>
              </a:rPr>
              <a:t>higher concentrations of morphine in breast milk</a:t>
            </a:r>
            <a:r>
              <a:rPr lang="en-US" dirty="0"/>
              <a:t>, which in extreme cases may lead to severe neonatal depression and death in the infant [32].</a:t>
            </a:r>
          </a:p>
          <a:p>
            <a:r>
              <a:rPr lang="en-US" dirty="0"/>
              <a:t> Furthermore, </a:t>
            </a:r>
            <a:r>
              <a:rPr lang="en-US" dirty="0">
                <a:solidFill>
                  <a:srgbClr val="FF0000"/>
                </a:solidFill>
              </a:rPr>
              <a:t>codeine is secreted in breast milk due to </a:t>
            </a:r>
            <a:r>
              <a:rPr lang="en-US" dirty="0">
                <a:solidFill>
                  <a:srgbClr val="7030A0"/>
                </a:solidFill>
              </a:rPr>
              <a:t>high </a:t>
            </a:r>
            <a:r>
              <a:rPr lang="en-US" dirty="0" err="1">
                <a:solidFill>
                  <a:srgbClr val="7030A0"/>
                </a:solidFill>
              </a:rPr>
              <a:t>lipophilicity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and </a:t>
            </a:r>
            <a:r>
              <a:rPr lang="en-US" dirty="0">
                <a:solidFill>
                  <a:srgbClr val="7030A0"/>
                </a:solidFill>
              </a:rPr>
              <a:t>weak protein binding</a:t>
            </a:r>
            <a:r>
              <a:rPr lang="en-US" dirty="0"/>
              <a:t>, with the </a:t>
            </a:r>
            <a:r>
              <a:rPr lang="en-US" dirty="0">
                <a:solidFill>
                  <a:srgbClr val="FF0000"/>
                </a:solidFill>
              </a:rPr>
              <a:t>potential for </a:t>
            </a:r>
            <a:r>
              <a:rPr lang="en-US" dirty="0">
                <a:solidFill>
                  <a:srgbClr val="7030A0"/>
                </a:solidFill>
              </a:rPr>
              <a:t>metabolism by the </a:t>
            </a:r>
            <a:r>
              <a:rPr lang="en-US" dirty="0" smtClean="0">
                <a:solidFill>
                  <a:srgbClr val="7030A0"/>
                </a:solidFill>
              </a:rPr>
              <a:t>infant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a dose of codeine has been taken by a breastfeeding woman, then </a:t>
            </a:r>
            <a:r>
              <a:rPr lang="en-US" dirty="0">
                <a:solidFill>
                  <a:srgbClr val="00B050"/>
                </a:solidFill>
              </a:rPr>
              <a:t>discarding breast milk for 15 h </a:t>
            </a:r>
            <a:endParaRPr lang="en-US" dirty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406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Dihydrocodeine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smtClean="0"/>
              <a:t>oral bioavailability 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/>
              <a:t> </a:t>
            </a:r>
            <a:r>
              <a:rPr lang="en-US" dirty="0" smtClean="0"/>
              <a:t>20% 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smtClean="0"/>
              <a:t>half-life is quoted as 3.5–5h 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Dihydrocodeine</a:t>
            </a:r>
            <a:r>
              <a:rPr lang="en-US" dirty="0" smtClean="0"/>
              <a:t> </a:t>
            </a:r>
            <a:r>
              <a:rPr lang="en-US" dirty="0" smtClean="0"/>
              <a:t>may be the preferred weak opioid </a:t>
            </a:r>
            <a:r>
              <a:rPr lang="en-US" dirty="0" smtClean="0"/>
              <a:t> </a:t>
            </a:r>
            <a:r>
              <a:rPr lang="en-US" dirty="0" smtClean="0"/>
              <a:t>wide experience of use after caesarean section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smtClean="0"/>
              <a:t>observing the woman for signs of significant opioid adverse effects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585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Tramadol: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tramadol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and its active metabolite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excreted into breast milk. 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respiratory depression and death 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FDA 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smtClean="0"/>
              <a:t>warning </a:t>
            </a:r>
            <a:r>
              <a:rPr lang="en-US" dirty="0" smtClean="0"/>
              <a:t>against taking tramadol while </a:t>
            </a:r>
            <a:r>
              <a:rPr lang="en-US" dirty="0" smtClean="0"/>
              <a:t>breastfeeding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237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Oxycodone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 smtClean="0"/>
              <a:t>risk of </a:t>
            </a:r>
            <a:r>
              <a:rPr lang="en-US" dirty="0" smtClean="0"/>
              <a:t> </a:t>
            </a:r>
            <a:r>
              <a:rPr lang="en-US" dirty="0" smtClean="0"/>
              <a:t>infant sedation </a:t>
            </a: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smtClean="0"/>
              <a:t> </a:t>
            </a:r>
            <a:r>
              <a:rPr lang="en-US" dirty="0" smtClean="0"/>
              <a:t>this risk is dose-related. 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 smtClean="0">
                <a:solidFill>
                  <a:srgbClr val="FF0000"/>
                </a:solidFill>
              </a:rPr>
              <a:t>metabolism is similar to </a:t>
            </a:r>
            <a:r>
              <a:rPr lang="en-US" dirty="0" smtClean="0">
                <a:solidFill>
                  <a:srgbClr val="FF0000"/>
                </a:solidFill>
              </a:rPr>
              <a:t>codeine</a:t>
            </a:r>
            <a:r>
              <a:rPr lang="en-US" dirty="0" smtClean="0"/>
              <a:t>:</a:t>
            </a:r>
          </a:p>
          <a:p>
            <a:r>
              <a:rPr lang="en-US" dirty="0" smtClean="0"/>
              <a:t> </a:t>
            </a:r>
            <a:r>
              <a:rPr lang="en-US" dirty="0" smtClean="0"/>
              <a:t>especially at doses &gt; 30 </a:t>
            </a:r>
            <a:r>
              <a:rPr lang="en-US" dirty="0" err="1" smtClean="0"/>
              <a:t>mg.day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caution should be used when giving oxycodone as a single dose </a:t>
            </a:r>
            <a:r>
              <a:rPr lang="en-US" dirty="0" err="1" smtClean="0"/>
              <a:t>intraoperatively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Repeated dosing of </a:t>
            </a:r>
            <a:r>
              <a:rPr lang="en-US" dirty="0" smtClean="0">
                <a:solidFill>
                  <a:srgbClr val="FF0000"/>
                </a:solidFill>
              </a:rPr>
              <a:t>oxycodone should be avoided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707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Hydromorphone</a:t>
            </a:r>
            <a:r>
              <a:rPr lang="en-US" dirty="0" smtClean="0"/>
              <a:t>: a potent narcotic analgesic. There are limited data. </a:t>
            </a:r>
            <a:r>
              <a:rPr lang="en-US" dirty="0" smtClean="0"/>
              <a:t>However</a:t>
            </a:r>
            <a:r>
              <a:rPr lang="en-US" dirty="0" smtClean="0"/>
              <a:t>, there is a report that a 6-day-old baby exposed to 4 mg every 4 h exhibited respiratory depression and needed to be treated with naloxone, after which it recovered </a:t>
            </a:r>
            <a:r>
              <a:rPr lang="en-US" dirty="0" smtClean="0"/>
              <a:t>. </a:t>
            </a:r>
            <a:r>
              <a:rPr lang="en-US" dirty="0" smtClean="0"/>
              <a:t>This drug should be </a:t>
            </a:r>
            <a:r>
              <a:rPr lang="en-US" dirty="0" smtClean="0">
                <a:solidFill>
                  <a:srgbClr val="FF0000"/>
                </a:solidFill>
              </a:rPr>
              <a:t>used with caution in breastfeeding women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err="1" smtClean="0">
                <a:solidFill>
                  <a:srgbClr val="92D050"/>
                </a:solidFill>
              </a:rPr>
              <a:t>Pethidine</a:t>
            </a:r>
            <a:r>
              <a:rPr lang="en-US" dirty="0" smtClean="0"/>
              <a:t>: </a:t>
            </a:r>
            <a:r>
              <a:rPr lang="en-US" dirty="0" smtClean="0"/>
              <a:t>this has a long-acting metabolite, </a:t>
            </a:r>
            <a:r>
              <a:rPr lang="en-US" dirty="0" err="1" smtClean="0"/>
              <a:t>norpethidine</a:t>
            </a:r>
            <a:r>
              <a:rPr lang="en-US" dirty="0" smtClean="0"/>
              <a:t>. However, after a </a:t>
            </a:r>
            <a:r>
              <a:rPr lang="en-US" dirty="0" smtClean="0">
                <a:solidFill>
                  <a:srgbClr val="92D050"/>
                </a:solidFill>
              </a:rPr>
              <a:t>single dose, breastfeeding may continue as soon as the woman is awake and alert. </a:t>
            </a:r>
            <a:endParaRPr lang="en-US" dirty="0" smtClean="0">
              <a:solidFill>
                <a:srgbClr val="92D050"/>
              </a:solidFill>
            </a:endParaRPr>
          </a:p>
          <a:p>
            <a:r>
              <a:rPr lang="en-US" dirty="0" err="1" smtClean="0">
                <a:solidFill>
                  <a:srgbClr val="92D050"/>
                </a:solidFill>
              </a:rPr>
              <a:t>Remifentanil</a:t>
            </a:r>
            <a:r>
              <a:rPr lang="en-US" dirty="0" smtClean="0"/>
              <a:t>: </a:t>
            </a:r>
            <a:r>
              <a:rPr lang="en-US" dirty="0" smtClean="0"/>
              <a:t>used for </a:t>
            </a:r>
            <a:r>
              <a:rPr lang="en-US" dirty="0" err="1" smtClean="0"/>
              <a:t>labour</a:t>
            </a:r>
            <a:r>
              <a:rPr lang="en-US" dirty="0" smtClean="0"/>
              <a:t> analgesia in preference to other </a:t>
            </a:r>
            <a:r>
              <a:rPr lang="en-US" dirty="0" smtClean="0"/>
              <a:t>opioids </a:t>
            </a:r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 smtClean="0"/>
              <a:t>short context sensitive half-life of &lt; 10 min and minimal neonatal sedation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92D050"/>
                </a:solidFill>
              </a:rPr>
              <a:t>acceptable in lactating women</a:t>
            </a:r>
            <a:r>
              <a:rPr lang="en-US" dirty="0" smtClean="0"/>
              <a:t>. Low bioavailability via the oral route.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1517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Fentanyl/</a:t>
            </a:r>
            <a:r>
              <a:rPr lang="en-US" dirty="0" err="1"/>
              <a:t>alfentanil</a:t>
            </a:r>
            <a:r>
              <a:rPr lang="en-US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 </a:t>
            </a:r>
            <a:r>
              <a:rPr lang="en-US" dirty="0" smtClean="0"/>
              <a:t>bioavailability via the oral route. Breastfeeding is considered acceptable following single doses of fentanyl to the woman.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 smtClean="0"/>
              <a:t>is also extrapolated to </a:t>
            </a:r>
            <a:r>
              <a:rPr lang="en-US" dirty="0" err="1" smtClean="0"/>
              <a:t>alfentanil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en-US" dirty="0" smtClean="0">
                <a:solidFill>
                  <a:srgbClr val="92D050"/>
                </a:solidFill>
              </a:rPr>
              <a:t>Clonidine </a:t>
            </a:r>
            <a:r>
              <a:rPr lang="en-US" dirty="0" smtClean="0"/>
              <a:t>may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92D050"/>
                </a:solidFill>
              </a:rPr>
              <a:t>reduce </a:t>
            </a:r>
            <a:r>
              <a:rPr lang="en-US" dirty="0" smtClean="0">
                <a:solidFill>
                  <a:srgbClr val="92D050"/>
                </a:solidFill>
              </a:rPr>
              <a:t>prolactin secretion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smtClean="0"/>
              <a:t>reduce milk production in the early postpartum period. It is minimally secreted into milk. 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 smtClean="0"/>
              <a:t>are no reports of neonatal toxicity during breastfeeding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971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</a:t>
            </a:r>
            <a:r>
              <a:rPr lang="en-US" dirty="0" err="1" smtClean="0"/>
              <a:t>anaesthetics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amino amide compounds </a:t>
            </a:r>
            <a:r>
              <a:rPr lang="en-US" dirty="0" smtClean="0">
                <a:solidFill>
                  <a:srgbClr val="92D050"/>
                </a:solidFill>
              </a:rPr>
              <a:t>are lipid soluble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They may be secreted in small amounts in breast milk. </a:t>
            </a:r>
          </a:p>
          <a:p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 smtClean="0"/>
              <a:t>local </a:t>
            </a:r>
            <a:r>
              <a:rPr lang="en-US" dirty="0" err="1" smtClean="0"/>
              <a:t>anaesthetics</a:t>
            </a:r>
            <a:r>
              <a:rPr lang="en-US" dirty="0" smtClean="0"/>
              <a:t> are commonly used during </a:t>
            </a:r>
            <a:r>
              <a:rPr lang="en-US" dirty="0" err="1" smtClean="0"/>
              <a:t>labour</a:t>
            </a:r>
            <a:r>
              <a:rPr lang="en-US" dirty="0" smtClean="0"/>
              <a:t> analgesia or obstetric </a:t>
            </a:r>
            <a:r>
              <a:rPr lang="en-US" dirty="0" err="1" smtClean="0"/>
              <a:t>anaesthesia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92D050"/>
                </a:solidFill>
              </a:rPr>
              <a:t>no </a:t>
            </a:r>
            <a:r>
              <a:rPr lang="en-US" dirty="0" smtClean="0">
                <a:solidFill>
                  <a:srgbClr val="92D050"/>
                </a:solidFill>
              </a:rPr>
              <a:t>evidence of harm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can be used in lactating women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858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2282" y="1841679"/>
            <a:ext cx="9131121" cy="288486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Guideline </a:t>
            </a:r>
            <a:r>
              <a:rPr lang="en-US" dirty="0" smtClean="0"/>
              <a:t>on </a:t>
            </a:r>
            <a:r>
              <a:rPr lang="en-US" dirty="0" err="1" smtClean="0"/>
              <a:t>anaesthesia</a:t>
            </a:r>
            <a:r>
              <a:rPr lang="en-US" dirty="0" smtClean="0"/>
              <a:t> and sedation in breastfeeding women 2020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2309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Neuromuscular blocking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</a:t>
            </a:r>
            <a:r>
              <a:rPr lang="en-US" dirty="0" err="1" smtClean="0"/>
              <a:t>depolarising</a:t>
            </a:r>
            <a:r>
              <a:rPr lang="en-US" dirty="0" smtClean="0"/>
              <a:t> neuromuscular blocking drugs are </a:t>
            </a:r>
            <a:r>
              <a:rPr lang="en-US" dirty="0" smtClean="0">
                <a:solidFill>
                  <a:srgbClr val="92D050"/>
                </a:solidFill>
              </a:rPr>
              <a:t>poor </a:t>
            </a:r>
            <a:r>
              <a:rPr lang="en-US" dirty="0" smtClean="0">
                <a:solidFill>
                  <a:srgbClr val="92D050"/>
                </a:solidFill>
              </a:rPr>
              <a:t>lipid solubility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92D050"/>
                </a:solidFill>
              </a:rPr>
              <a:t>poor oral bioavailability</a:t>
            </a:r>
            <a:r>
              <a:rPr lang="en-US" dirty="0" smtClean="0"/>
              <a:t>. They are </a:t>
            </a:r>
            <a:r>
              <a:rPr lang="en-US" dirty="0" err="1" smtClean="0">
                <a:solidFill>
                  <a:srgbClr val="92D050"/>
                </a:solidFill>
              </a:rPr>
              <a:t>ionised</a:t>
            </a:r>
            <a:r>
              <a:rPr lang="en-US" dirty="0" smtClean="0"/>
              <a:t> at physiological pH and will </a:t>
            </a:r>
            <a:r>
              <a:rPr lang="en-US" dirty="0" smtClean="0">
                <a:solidFill>
                  <a:srgbClr val="92D050"/>
                </a:solidFill>
              </a:rPr>
              <a:t>not be present in milk </a:t>
            </a:r>
            <a:r>
              <a:rPr lang="en-US" dirty="0" smtClean="0"/>
              <a:t>in significant amounts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err="1" smtClean="0"/>
              <a:t>Suxamethonium</a:t>
            </a:r>
            <a:r>
              <a:rPr lang="en-US" dirty="0" smtClean="0"/>
              <a:t>: unlikely to be present in breast milk in significant amounts as it </a:t>
            </a:r>
            <a:r>
              <a:rPr lang="en-US" dirty="0" smtClean="0">
                <a:solidFill>
                  <a:srgbClr val="92D050"/>
                </a:solidFill>
              </a:rPr>
              <a:t>is </a:t>
            </a:r>
            <a:r>
              <a:rPr lang="en-US" dirty="0" err="1" smtClean="0">
                <a:solidFill>
                  <a:srgbClr val="92D050"/>
                </a:solidFill>
              </a:rPr>
              <a:t>ionised</a:t>
            </a:r>
            <a:r>
              <a:rPr lang="en-US" dirty="0" smtClean="0">
                <a:solidFill>
                  <a:srgbClr val="92D050"/>
                </a:solidFill>
              </a:rPr>
              <a:t> </a:t>
            </a:r>
            <a:r>
              <a:rPr lang="en-US" dirty="0" smtClean="0"/>
              <a:t>at physiological pH; </a:t>
            </a:r>
            <a:r>
              <a:rPr lang="en-US" dirty="0" smtClean="0">
                <a:solidFill>
                  <a:srgbClr val="92D050"/>
                </a:solidFill>
              </a:rPr>
              <a:t>poor oral absorption </a:t>
            </a:r>
            <a:r>
              <a:rPr lang="en-US" dirty="0" smtClean="0"/>
              <a:t>with rapid elimination from maternal circulation. Breastfeeding may be resumed once the woman has recovered from neuromuscular block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8003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Neuromuscular blocker reversal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Neostigmine</a:t>
            </a:r>
            <a:r>
              <a:rPr lang="en-US" dirty="0" smtClean="0"/>
              <a:t>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half-life </a:t>
            </a:r>
            <a:r>
              <a:rPr lang="en-US" dirty="0" smtClean="0"/>
              <a:t>of 15–30 min.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smtClean="0"/>
              <a:t>amount </a:t>
            </a:r>
            <a:r>
              <a:rPr lang="en-US" dirty="0"/>
              <a:t> </a:t>
            </a:r>
            <a:r>
              <a:rPr lang="en-US" dirty="0" smtClean="0"/>
              <a:t>transferred </a:t>
            </a:r>
            <a:r>
              <a:rPr lang="en-US" dirty="0" smtClean="0"/>
              <a:t>to breast milk is probably too small to be harmful 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err="1" smtClean="0"/>
              <a:t>Sugammadex</a:t>
            </a:r>
            <a:r>
              <a:rPr lang="en-US" dirty="0" smtClean="0"/>
              <a:t>     </a:t>
            </a:r>
            <a:r>
              <a:rPr lang="en-US" dirty="0" smtClean="0"/>
              <a:t>acceptable to use during breastfeeding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After administration of </a:t>
            </a:r>
            <a:r>
              <a:rPr lang="en-US" dirty="0" err="1" smtClean="0"/>
              <a:t>sugammadex</a:t>
            </a:r>
            <a:r>
              <a:rPr lang="en-US" dirty="0" smtClean="0"/>
              <a:t>, patients taking oral hormonal contraceptives must be advised to follow ‘missed pill rules’.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8520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Anti-emetics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>
                <a:solidFill>
                  <a:srgbClr val="92D050"/>
                </a:solidFill>
              </a:rPr>
              <a:t>Ondansetron</a:t>
            </a:r>
            <a:r>
              <a:rPr lang="en-US" dirty="0" smtClean="0"/>
              <a:t>: </a:t>
            </a:r>
            <a:r>
              <a:rPr lang="en-US" dirty="0" smtClean="0"/>
              <a:t> </a:t>
            </a:r>
            <a:r>
              <a:rPr lang="en-US" dirty="0" smtClean="0"/>
              <a:t>compatible with use in lactating women, although the license suggests that it should be avoided in breastfeeding. It has a </a:t>
            </a:r>
            <a:r>
              <a:rPr lang="en-US" dirty="0" err="1" smtClean="0"/>
              <a:t>licence</a:t>
            </a:r>
            <a:r>
              <a:rPr lang="en-US" dirty="0" smtClean="0"/>
              <a:t> for use in children from 6 months of age; the exposure of the infant through breast milk will be lower than when it is directly administered. </a:t>
            </a:r>
            <a:endParaRPr lang="en-US" dirty="0" smtClean="0"/>
          </a:p>
          <a:p>
            <a:r>
              <a:rPr lang="en-US" dirty="0" err="1" smtClean="0"/>
              <a:t>Granisetron</a:t>
            </a:r>
            <a:r>
              <a:rPr lang="en-US" dirty="0" smtClean="0"/>
              <a:t>: no data are available on its transfer into human milk; levels are likely to be low. </a:t>
            </a:r>
            <a:endParaRPr lang="en-US" dirty="0" smtClean="0"/>
          </a:p>
          <a:p>
            <a:r>
              <a:rPr lang="en-US" dirty="0" smtClean="0"/>
              <a:t>Dexamethasone</a:t>
            </a:r>
            <a:r>
              <a:rPr lang="en-US" dirty="0" smtClean="0"/>
              <a:t>: no data are available on the transfer of dexamethasone into human milk. Other corticosteroids have been used extensively during breastfeeding with no evidence of any effects. </a:t>
            </a:r>
            <a:endParaRPr lang="en-US" dirty="0" smtClean="0"/>
          </a:p>
          <a:p>
            <a:r>
              <a:rPr lang="en-US" dirty="0" smtClean="0"/>
              <a:t>Metoclopramide</a:t>
            </a:r>
            <a:r>
              <a:rPr lang="en-US" dirty="0" smtClean="0"/>
              <a:t>: also used as a </a:t>
            </a:r>
            <a:r>
              <a:rPr lang="en-US" dirty="0" err="1" smtClean="0"/>
              <a:t>galactagogue</a:t>
            </a:r>
            <a:r>
              <a:rPr lang="en-US" dirty="0" smtClean="0"/>
              <a:t>, so may increase milk supply. It may be used in lactating women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Domperidone</a:t>
            </a:r>
            <a:r>
              <a:rPr lang="en-US" dirty="0" smtClean="0"/>
              <a:t>: when taken orally, levels in milk are low due to first-pass hepatic and intestinal metabolism. Used as a </a:t>
            </a:r>
            <a:r>
              <a:rPr lang="en-US" dirty="0" err="1" smtClean="0"/>
              <a:t>galactagogue</a:t>
            </a:r>
            <a:r>
              <a:rPr lang="en-US" dirty="0" smtClean="0"/>
              <a:t>, so may increase milk supply; ensure the woman has access to a breast pump if there is any delay in feeding her infant.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1683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Cardiovascular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Atropine</a:t>
            </a:r>
            <a:r>
              <a:rPr lang="en-US" dirty="0" smtClean="0"/>
              <a:t>:  rapidly absorbed from the gastrointestinal tract and found in trace concentrations in breast milk; may have </a:t>
            </a:r>
            <a:r>
              <a:rPr lang="en-US" dirty="0" err="1" smtClean="0"/>
              <a:t>antimuscarinic</a:t>
            </a:r>
            <a:r>
              <a:rPr lang="en-US" dirty="0" smtClean="0"/>
              <a:t> effects in the infant. Lactation may be inhibited. Compatible with breastfeeding.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Glycopyrronium</a:t>
            </a:r>
            <a:r>
              <a:rPr lang="en-US" dirty="0" smtClean="0"/>
              <a:t>:  does not readily cross the central nervous system membrane barriers. Poor bioavailability, probably preferred </a:t>
            </a:r>
            <a:r>
              <a:rPr lang="en-US" dirty="0" err="1" smtClean="0"/>
              <a:t>antimuscarinic</a:t>
            </a:r>
            <a:r>
              <a:rPr lang="en-US" dirty="0" smtClean="0"/>
              <a:t>. Compatible with breastfeeding.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 Ephedrine</a:t>
            </a:r>
            <a:r>
              <a:rPr lang="en-US" dirty="0" smtClean="0"/>
              <a:t>: on an acute basis it is not likely to harm a breastfeeding infant.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Phenylephrine</a:t>
            </a:r>
            <a:r>
              <a:rPr lang="en-US" dirty="0" smtClean="0"/>
              <a:t>: due to poor oral bioavailability of 38%, it is not likely to produce clinical effects in a  breastfed infant.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8331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Antibiotics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 courses of antibiotics are commonly used </a:t>
            </a:r>
            <a:r>
              <a:rPr lang="en-US" dirty="0" err="1" smtClean="0"/>
              <a:t>perioperatively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There </a:t>
            </a:r>
            <a:r>
              <a:rPr lang="en-US" dirty="0" smtClean="0"/>
              <a:t>is no evidence of harmful effects in breastfeeding women.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700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Supportive care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peri</a:t>
            </a:r>
            <a:r>
              <a:rPr lang="en-US" dirty="0" smtClean="0"/>
              <a:t>-operative </a:t>
            </a:r>
            <a:r>
              <a:rPr lang="en-US" dirty="0" smtClean="0"/>
              <a:t>anxieties and </a:t>
            </a:r>
            <a:r>
              <a:rPr lang="en-US" dirty="0" smtClean="0"/>
              <a:t>concerns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 smtClean="0"/>
              <a:t>disruption of their normal breastfeeding routines. </a:t>
            </a:r>
            <a:endParaRPr lang="en-US" dirty="0" smtClean="0"/>
          </a:p>
          <a:p>
            <a:r>
              <a:rPr lang="en-US" dirty="0" smtClean="0"/>
              <a:t>single </a:t>
            </a:r>
            <a:r>
              <a:rPr lang="en-US" dirty="0" smtClean="0"/>
              <a:t>room where family members can accompany </a:t>
            </a:r>
            <a:r>
              <a:rPr lang="en-US" dirty="0" smtClean="0"/>
              <a:t>her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 err="1" smtClean="0"/>
              <a:t>minimising</a:t>
            </a:r>
            <a:r>
              <a:rPr lang="en-US" dirty="0" smtClean="0"/>
              <a:t> the time </a:t>
            </a:r>
            <a:r>
              <a:rPr lang="en-US" dirty="0" smtClean="0"/>
              <a:t>       feed </a:t>
            </a:r>
            <a:r>
              <a:rPr lang="en-US" dirty="0" smtClean="0"/>
              <a:t>the infant just before leaving 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smtClean="0"/>
              <a:t>A specific hospital guideline </a:t>
            </a:r>
            <a:endParaRPr lang="en-US" dirty="0" smtClean="0"/>
          </a:p>
          <a:p>
            <a:r>
              <a:rPr lang="en-US" dirty="0" smtClean="0"/>
              <a:t>Staff </a:t>
            </a:r>
            <a:r>
              <a:rPr lang="en-US" dirty="0" smtClean="0"/>
              <a:t>who are trained in breastfeeding support should be available to help if required, including help with expressing milk if there is prolonged separation.</a:t>
            </a:r>
          </a:p>
          <a:p>
            <a:r>
              <a:rPr lang="en-US" dirty="0" smtClean="0"/>
              <a:t> A breast pump should be </a:t>
            </a:r>
            <a:r>
              <a:rPr lang="en-US" dirty="0" smtClean="0"/>
              <a:t>available      mastitis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Women should be given advice on </a:t>
            </a:r>
            <a:r>
              <a:rPr lang="en-US" dirty="0" smtClean="0"/>
              <a:t>     who </a:t>
            </a:r>
            <a:r>
              <a:rPr lang="en-US" dirty="0" smtClean="0"/>
              <a:t>to contact with queries once they leave the hospital</a:t>
            </a:r>
            <a:r>
              <a:rPr lang="en-US" dirty="0" smtClean="0"/>
              <a:t>..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9823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Women should be advised on a strategy for tailing off analgesic medication that includes stopping opioid medication first, then NSAIDs, and finally </a:t>
            </a:r>
            <a:r>
              <a:rPr lang="en-US" dirty="0" err="1" smtClean="0"/>
              <a:t>paracetamol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/>
              <a:t>In summary, the pharmacological aspects of </a:t>
            </a:r>
            <a:r>
              <a:rPr lang="en-US" dirty="0" err="1" smtClean="0"/>
              <a:t>anaesthesia</a:t>
            </a:r>
            <a:r>
              <a:rPr lang="en-US" dirty="0" smtClean="0"/>
              <a:t> and sedation require little alteration in breastfeeding women.</a:t>
            </a:r>
          </a:p>
          <a:p>
            <a:r>
              <a:rPr lang="en-US" dirty="0" smtClean="0"/>
              <a:t> However, supportive care for the woman in the </a:t>
            </a:r>
            <a:r>
              <a:rPr lang="en-US" dirty="0" err="1" smtClean="0"/>
              <a:t>peri</a:t>
            </a:r>
            <a:r>
              <a:rPr lang="en-US" dirty="0" smtClean="0"/>
              <a:t>-operative period, and accurate advice, will ensure minimal disruption to this important part of childcare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2698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 FOR YOUR ATTENTION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394" y="2160588"/>
            <a:ext cx="5175249" cy="3881437"/>
          </a:xfrm>
        </p:spPr>
      </p:pic>
    </p:spTree>
    <p:extLst>
      <p:ext uri="{BB962C8B-B14F-4D97-AF65-F5344CB8AC3E}">
        <p14:creationId xmlns:p14="http://schemas.microsoft.com/office/powerpoint/2010/main" val="1704825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  breastfeed </a:t>
            </a:r>
            <a:r>
              <a:rPr lang="en-US" dirty="0" smtClean="0"/>
              <a:t>as normal following surgery. </a:t>
            </a:r>
          </a:p>
          <a:p>
            <a:endParaRPr lang="en-US" dirty="0" smtClean="0"/>
          </a:p>
          <a:p>
            <a:r>
              <a:rPr lang="en-US" dirty="0" smtClean="0"/>
              <a:t>2 </a:t>
            </a:r>
            <a:r>
              <a:rPr lang="en-US" dirty="0" smtClean="0"/>
              <a:t>There is </a:t>
            </a:r>
            <a:r>
              <a:rPr lang="en-US" dirty="0" smtClean="0">
                <a:solidFill>
                  <a:srgbClr val="FF0000"/>
                </a:solidFill>
              </a:rPr>
              <a:t>no need to express and discard </a:t>
            </a:r>
            <a:r>
              <a:rPr lang="en-US" dirty="0" smtClean="0"/>
              <a:t>breast milk </a:t>
            </a:r>
            <a:r>
              <a:rPr lang="en-US" dirty="0" smtClean="0"/>
              <a:t>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3 </a:t>
            </a:r>
            <a:r>
              <a:rPr lang="en-US" dirty="0" err="1" smtClean="0"/>
              <a:t>Anaesthetic</a:t>
            </a:r>
            <a:r>
              <a:rPr lang="en-US" dirty="0" smtClean="0"/>
              <a:t> and non-opioid analgesic drugs are transferred to breast milk in only very small amounts. For almost all drugs used </a:t>
            </a:r>
            <a:r>
              <a:rPr lang="en-US" dirty="0" err="1" smtClean="0"/>
              <a:t>perioperatively</a:t>
            </a:r>
            <a:r>
              <a:rPr lang="en-US" dirty="0" smtClean="0"/>
              <a:t>, there is no evidence of effects on the breastfed infant.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4 Drugs such as opioids and benzodiazepines should be used with caution, especially after multiple doses and in babies up to 6 weeks old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441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5 Codeine should not be used by breastfeeding women following concerns of excessive sedation in some infants, related to differences in metabolism. </a:t>
            </a:r>
          </a:p>
          <a:p>
            <a:r>
              <a:rPr lang="en-US" dirty="0" smtClean="0"/>
              <a:t>6 Any women with an infant &lt; 2 years should routinely be asked if they are breastfeeding during their preoperative assessment.</a:t>
            </a:r>
          </a:p>
          <a:p>
            <a:r>
              <a:rPr lang="en-US" dirty="0" smtClean="0"/>
              <a:t> 7 Opioid-sparing techniques are preferable for the breastfeeding woman. Local and regional </a:t>
            </a:r>
            <a:r>
              <a:rPr lang="en-US" dirty="0" err="1" smtClean="0"/>
              <a:t>anaesthesia</a:t>
            </a:r>
            <a:r>
              <a:rPr lang="en-US" dirty="0" smtClean="0"/>
              <a:t> have benefits in this regard, and also have the least interference with the woman’s ability to care for her infant. </a:t>
            </a:r>
          </a:p>
          <a:p>
            <a:r>
              <a:rPr lang="en-US" dirty="0" smtClean="0"/>
              <a:t>8 day </a:t>
            </a:r>
            <a:r>
              <a:rPr lang="en-US" dirty="0" smtClean="0"/>
              <a:t>surgery is preferable 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/>
              <a:t>adult stay with her for the first 24 h. 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smtClean="0"/>
              <a:t>cautious </a:t>
            </a:r>
            <a:r>
              <a:rPr lang="en-US" dirty="0" smtClean="0"/>
              <a:t>with </a:t>
            </a:r>
            <a:r>
              <a:rPr lang="en-US" dirty="0" err="1" smtClean="0"/>
              <a:t>cosleeping</a:t>
            </a:r>
            <a:endParaRPr lang="en-US" dirty="0" smtClean="0"/>
          </a:p>
          <a:p>
            <a:r>
              <a:rPr lang="en-US" dirty="0" smtClean="0"/>
              <a:t> 9 Breastfeeding support should be accessible for lactating women undergoing surgical and medical procedures. </a:t>
            </a:r>
          </a:p>
          <a:p>
            <a:r>
              <a:rPr lang="en-US" dirty="0" smtClean="0"/>
              <a:t>10 Patient information </a:t>
            </a: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smtClean="0"/>
              <a:t>on </a:t>
            </a:r>
            <a:r>
              <a:rPr lang="en-US" dirty="0" smtClean="0"/>
              <a:t>the compatibility of </a:t>
            </a:r>
            <a:r>
              <a:rPr lang="en-US" dirty="0" err="1" smtClean="0"/>
              <a:t>anaesthetic</a:t>
            </a:r>
            <a:r>
              <a:rPr lang="en-US" dirty="0" smtClean="0"/>
              <a:t> agents and analgesics during </a:t>
            </a:r>
            <a:r>
              <a:rPr lang="en-US" dirty="0" smtClean="0"/>
              <a:t>breastfeeding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515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Intravenous </a:t>
            </a:r>
            <a:r>
              <a:rPr lang="en-US" dirty="0" err="1"/>
              <a:t>anaesthetic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</a:t>
            </a:r>
            <a:r>
              <a:rPr lang="en-US" dirty="0" smtClean="0"/>
              <a:t>intravenous </a:t>
            </a:r>
            <a:r>
              <a:rPr lang="en-US" dirty="0" err="1" smtClean="0"/>
              <a:t>anaesthetic</a:t>
            </a:r>
            <a:r>
              <a:rPr lang="en-US" dirty="0" smtClean="0"/>
              <a:t>  </a:t>
            </a:r>
          </a:p>
          <a:p>
            <a:r>
              <a:rPr lang="en-US" dirty="0" smtClean="0"/>
              <a:t> </a:t>
            </a:r>
            <a:r>
              <a:rPr lang="en-US" dirty="0" smtClean="0"/>
              <a:t>poor </a:t>
            </a:r>
            <a:r>
              <a:rPr lang="en-US" dirty="0" smtClean="0"/>
              <a:t>bioavailability 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 smtClean="0"/>
              <a:t>short half-lives 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 smtClean="0"/>
              <a:t>compatible with use during surgery on a lactating woman. </a:t>
            </a:r>
            <a:endParaRPr lang="en-US" dirty="0" smtClean="0"/>
          </a:p>
          <a:p>
            <a:r>
              <a:rPr lang="en-US" dirty="0" smtClean="0"/>
              <a:t>Small </a:t>
            </a:r>
            <a:r>
              <a:rPr lang="en-US" dirty="0" smtClean="0"/>
              <a:t>amounts remain in body fat stores for 24–48 </a:t>
            </a:r>
            <a:r>
              <a:rPr lang="en-US" dirty="0" smtClean="0"/>
              <a:t>h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 smtClean="0"/>
              <a:t>this does not preclude </a:t>
            </a:r>
            <a:r>
              <a:rPr lang="en-US" dirty="0" smtClean="0"/>
              <a:t>resumption of normal breastfeeding.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240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Propofol</a:t>
            </a:r>
            <a:r>
              <a:rPr lang="en-US" dirty="0" smtClean="0"/>
              <a:t>: minimal 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/>
              <a:t>transferred </a:t>
            </a:r>
            <a:r>
              <a:rPr lang="en-US" dirty="0" smtClean="0"/>
              <a:t>to breast milk.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smtClean="0"/>
              <a:t>maintenance of </a:t>
            </a:r>
            <a:r>
              <a:rPr lang="en-US" dirty="0" err="1" smtClean="0"/>
              <a:t>anaesthesia</a:t>
            </a:r>
            <a:r>
              <a:rPr lang="en-US" dirty="0" smtClean="0"/>
              <a:t>. Breastfeeding may be resumed as soon as the woman has recovered sufficiently from general </a:t>
            </a:r>
            <a:r>
              <a:rPr lang="en-US" dirty="0" err="1" smtClean="0"/>
              <a:t>anaesthesia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Thiopental</a:t>
            </a:r>
            <a:r>
              <a:rPr lang="en-US" dirty="0" smtClean="0"/>
              <a:t>: amounts in milk are very small; no waiting period is required before resuming breastfeeding </a:t>
            </a:r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Etomidate</a:t>
            </a:r>
            <a:r>
              <a:rPr lang="en-US" dirty="0" smtClean="0"/>
              <a:t>: rapidly redistributed from the central nervous system. Amounts of etomidate in milk are very small and decrease rapidly. No waiting period is required before resuming breastfeeding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Ketamine</a:t>
            </a:r>
            <a:r>
              <a:rPr lang="en-US" dirty="0" smtClean="0"/>
              <a:t>: no data are available on the transfer of ketamine into human milk, but levels are likely to be low. Other induction agents should be used if possible. Ketamine should only be </a:t>
            </a:r>
            <a:r>
              <a:rPr lang="en-US" dirty="0" smtClean="0">
                <a:solidFill>
                  <a:srgbClr val="FF0000"/>
                </a:solidFill>
              </a:rPr>
              <a:t>used with careful monitoring during breastfeeding</a:t>
            </a:r>
            <a:r>
              <a:rPr lang="en-US" dirty="0" smtClean="0"/>
              <a:t>. </a:t>
            </a:r>
            <a:r>
              <a:rPr lang="en-US" dirty="0" smtClean="0"/>
              <a:t>  </a:t>
            </a:r>
            <a:r>
              <a:rPr lang="en-US" dirty="0" smtClean="0"/>
              <a:t>infant for signs of drowsiness and poor </a:t>
            </a:r>
            <a:r>
              <a:rPr lang="en-US" dirty="0" smtClean="0"/>
              <a:t>feeding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576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Volatile 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sevoflurane</a:t>
            </a:r>
            <a:r>
              <a:rPr lang="en-US" dirty="0" smtClean="0"/>
              <a:t>, </a:t>
            </a:r>
            <a:r>
              <a:rPr lang="en-US" dirty="0" err="1" smtClean="0"/>
              <a:t>isoflurane</a:t>
            </a:r>
            <a:r>
              <a:rPr lang="en-US" dirty="0" smtClean="0"/>
              <a:t>, </a:t>
            </a:r>
            <a:r>
              <a:rPr lang="en-US" dirty="0" err="1" smtClean="0"/>
              <a:t>desflurane</a:t>
            </a:r>
            <a:r>
              <a:rPr lang="en-US" dirty="0" smtClean="0"/>
              <a:t>, nitrous oxide and halothane) These agents are largely cleared after </a:t>
            </a:r>
            <a:r>
              <a:rPr lang="en-US" dirty="0" err="1" smtClean="0"/>
              <a:t>anaesthesia</a:t>
            </a:r>
            <a:r>
              <a:rPr lang="en-US" dirty="0" smtClean="0"/>
              <a:t> by exhalation, with some metabolism. </a:t>
            </a:r>
          </a:p>
          <a:p>
            <a:r>
              <a:rPr lang="en-US" dirty="0" smtClean="0"/>
              <a:t>Due to their short </a:t>
            </a:r>
            <a:r>
              <a:rPr lang="en-US" dirty="0" err="1" smtClean="0"/>
              <a:t>halflife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rapid clearance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 smtClean="0"/>
              <a:t>not </a:t>
            </a:r>
            <a:r>
              <a:rPr lang="en-US" dirty="0" smtClean="0"/>
              <a:t>preclude subsequent </a:t>
            </a:r>
            <a:r>
              <a:rPr lang="en-US" dirty="0" smtClean="0"/>
              <a:t>breastfeeding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211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Sedative 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Benzodiazepines</a:t>
            </a:r>
            <a:endParaRPr lang="en-US" dirty="0" smtClean="0"/>
          </a:p>
          <a:p>
            <a:r>
              <a:rPr lang="en-US" dirty="0" smtClean="0"/>
              <a:t> Midazolam: extensive first-pass metabolism results in low systemic bioavailability after oral doses, so blood levels in the infant after breastfeeding can be expected to be low 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smtClean="0">
                <a:solidFill>
                  <a:srgbClr val="00B0F0"/>
                </a:solidFill>
              </a:rPr>
              <a:t>Breastfeeding can be resumed after a single dose of midazolam </a:t>
            </a:r>
            <a:r>
              <a:rPr lang="en-US" dirty="0" smtClean="0"/>
              <a:t>as soon as the woman has recovered from the procedure. 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Diazepam</a:t>
            </a:r>
            <a:r>
              <a:rPr lang="en-US" dirty="0" smtClean="0"/>
              <a:t>: this has an </a:t>
            </a:r>
            <a:r>
              <a:rPr lang="en-US" dirty="0" smtClean="0">
                <a:solidFill>
                  <a:srgbClr val="FF0000"/>
                </a:solidFill>
              </a:rPr>
              <a:t>active metabolite</a:t>
            </a:r>
            <a:r>
              <a:rPr lang="en-US" dirty="0" smtClean="0"/>
              <a:t>, </a:t>
            </a:r>
            <a:r>
              <a:rPr lang="en-US" dirty="0" err="1" smtClean="0"/>
              <a:t>desmethyldiazepam</a:t>
            </a:r>
            <a:r>
              <a:rPr lang="en-US" dirty="0" smtClean="0"/>
              <a:t>, which has a </a:t>
            </a:r>
            <a:r>
              <a:rPr lang="en-US" dirty="0" smtClean="0">
                <a:solidFill>
                  <a:srgbClr val="FF0000"/>
                </a:solidFill>
              </a:rPr>
              <a:t>prolonged half-life</a:t>
            </a:r>
            <a:r>
              <a:rPr lang="en-US" dirty="0" smtClean="0"/>
              <a:t>. It is known to be transferred in breast milk in significant levels. Use of diazepam may be considered as a one-off dose before a procedure 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Dexmedetomidine</a:t>
            </a:r>
            <a:r>
              <a:rPr lang="en-US" dirty="0" smtClean="0"/>
              <a:t>: </a:t>
            </a:r>
            <a:r>
              <a:rPr lang="en-US" dirty="0" err="1" smtClean="0"/>
              <a:t>metabolised</a:t>
            </a:r>
            <a:r>
              <a:rPr lang="en-US" dirty="0" smtClean="0"/>
              <a:t> to inactive metabolites in the liver. Excretion into breast milk is unknown, so </a:t>
            </a:r>
            <a:r>
              <a:rPr lang="en-US" dirty="0" smtClean="0">
                <a:solidFill>
                  <a:srgbClr val="FF0000"/>
                </a:solidFill>
              </a:rPr>
              <a:t>should be used with caution</a:t>
            </a:r>
            <a:r>
              <a:rPr lang="en-US" dirty="0" smtClean="0"/>
              <a:t>. The half-life is 2 h </a:t>
            </a:r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582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Analgesic 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Analgesia should be </a:t>
            </a:r>
            <a:r>
              <a:rPr lang="en-US" dirty="0" err="1" smtClean="0"/>
              <a:t>individualised</a:t>
            </a:r>
            <a:r>
              <a:rPr lang="en-US" dirty="0" smtClean="0"/>
              <a:t>. </a:t>
            </a:r>
          </a:p>
          <a:p>
            <a:r>
              <a:rPr lang="en-US" dirty="0" smtClean="0"/>
              <a:t>If </a:t>
            </a:r>
            <a:r>
              <a:rPr lang="en-US" dirty="0" smtClean="0"/>
              <a:t>opioid </a:t>
            </a:r>
            <a:r>
              <a:rPr lang="en-US" dirty="0" smtClean="0"/>
              <a:t>analgesia </a:t>
            </a:r>
            <a:r>
              <a:rPr lang="en-US" dirty="0" smtClean="0"/>
              <a:t>      </a:t>
            </a:r>
            <a:r>
              <a:rPr lang="en-US" dirty="0" smtClean="0">
                <a:solidFill>
                  <a:srgbClr val="00B0F0"/>
                </a:solidFill>
              </a:rPr>
              <a:t>lowest </a:t>
            </a:r>
            <a:r>
              <a:rPr lang="en-US" dirty="0" smtClean="0">
                <a:solidFill>
                  <a:srgbClr val="00B0F0"/>
                </a:solidFill>
              </a:rPr>
              <a:t>effective dose </a:t>
            </a: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>
                <a:solidFill>
                  <a:srgbClr val="00B0F0"/>
                </a:solidFill>
              </a:rPr>
              <a:t>shortest </a:t>
            </a:r>
            <a:r>
              <a:rPr lang="en-US" dirty="0" smtClean="0">
                <a:solidFill>
                  <a:srgbClr val="00B0F0"/>
                </a:solidFill>
              </a:rPr>
              <a:t>time possible</a:t>
            </a:r>
            <a:r>
              <a:rPr lang="en-US" dirty="0" smtClean="0"/>
              <a:t>. 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Paracetamol</a:t>
            </a:r>
            <a:r>
              <a:rPr lang="en-US" dirty="0" smtClean="0"/>
              <a:t>: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smtClean="0"/>
              <a:t>wide variation in the concentration of </a:t>
            </a:r>
            <a:r>
              <a:rPr lang="en-US" dirty="0" err="1" smtClean="0"/>
              <a:t>paracetamol</a:t>
            </a:r>
            <a:r>
              <a:rPr lang="en-US" dirty="0" smtClean="0"/>
              <a:t> in breast </a:t>
            </a:r>
            <a:r>
              <a:rPr lang="en-US" dirty="0" smtClean="0"/>
              <a:t>milk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smtClean="0"/>
              <a:t>the amount 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/>
              <a:t>is significantly less than the pediatric therapeutic dose.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06069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15094</TotalTime>
  <Words>1953</Words>
  <Application>Microsoft Office PowerPoint</Application>
  <PresentationFormat>Widescreen</PresentationFormat>
  <Paragraphs>146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Trebuchet MS</vt:lpstr>
      <vt:lpstr>Wingdings 3</vt:lpstr>
      <vt:lpstr>Facet</vt:lpstr>
      <vt:lpstr>IN THE NAME OF GOD</vt:lpstr>
      <vt:lpstr>  Guideline on anaesthesia and sedation in breastfeeding women 2020 </vt:lpstr>
      <vt:lpstr>Recommendations</vt:lpstr>
      <vt:lpstr>PowerPoint Presentation</vt:lpstr>
      <vt:lpstr>Intravenous anaesthetic  </vt:lpstr>
      <vt:lpstr>PowerPoint Presentation</vt:lpstr>
      <vt:lpstr>Volatile agents</vt:lpstr>
      <vt:lpstr>Sedative agents</vt:lpstr>
      <vt:lpstr>Analgesic agents</vt:lpstr>
      <vt:lpstr>NSAIDs</vt:lpstr>
      <vt:lpstr>Opioids</vt:lpstr>
      <vt:lpstr>Codeine    (FDA) and the European Medicines Agency advise that breastfeeding women should not take codeine </vt:lpstr>
      <vt:lpstr>PowerPoint Presentation</vt:lpstr>
      <vt:lpstr> Dihydrocodeine</vt:lpstr>
      <vt:lpstr>Tramadol:</vt:lpstr>
      <vt:lpstr>Oxycodone</vt:lpstr>
      <vt:lpstr>PowerPoint Presentation</vt:lpstr>
      <vt:lpstr>Fentanyl/alfentanil:</vt:lpstr>
      <vt:lpstr>Local anaesthetics</vt:lpstr>
      <vt:lpstr>Neuromuscular blocking drugs</vt:lpstr>
      <vt:lpstr>Neuromuscular blocker reversal drugs</vt:lpstr>
      <vt:lpstr>Anti-emetics</vt:lpstr>
      <vt:lpstr>Cardiovascular drugs</vt:lpstr>
      <vt:lpstr>Antibiotics</vt:lpstr>
      <vt:lpstr>Supportive care </vt:lpstr>
      <vt:lpstr>PowerPoint Presentation</vt:lpstr>
      <vt:lpstr>THANKS FOR YOUR ATTENTION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Guideline on anaesthesia and sedation in breastfeeding women 2020</dc:title>
  <dc:creator>ssk</dc:creator>
  <cp:lastModifiedBy>ssk</cp:lastModifiedBy>
  <cp:revision>74</cp:revision>
  <dcterms:created xsi:type="dcterms:W3CDTF">2023-12-31T07:44:20Z</dcterms:created>
  <dcterms:modified xsi:type="dcterms:W3CDTF">2024-01-10T22:01:02Z</dcterms:modified>
</cp:coreProperties>
</file>